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54"/>
  </p:notesMasterIdLst>
  <p:handoutMasterIdLst>
    <p:handoutMasterId r:id="rId55"/>
  </p:handoutMasterIdLst>
  <p:sldIdLst>
    <p:sldId id="256" r:id="rId3"/>
    <p:sldId id="1155" r:id="rId4"/>
    <p:sldId id="259" r:id="rId5"/>
    <p:sldId id="1277" r:id="rId6"/>
    <p:sldId id="1264" r:id="rId7"/>
    <p:sldId id="1265" r:id="rId8"/>
    <p:sldId id="1229" r:id="rId9"/>
    <p:sldId id="1266" r:id="rId10"/>
    <p:sldId id="1251" r:id="rId11"/>
    <p:sldId id="1224" r:id="rId12"/>
    <p:sldId id="1250" r:id="rId13"/>
    <p:sldId id="1262" r:id="rId14"/>
    <p:sldId id="1263" r:id="rId15"/>
    <p:sldId id="1267" r:id="rId16"/>
    <p:sldId id="1268" r:id="rId17"/>
    <p:sldId id="1231" r:id="rId18"/>
    <p:sldId id="1269" r:id="rId19"/>
    <p:sldId id="1252" r:id="rId20"/>
    <p:sldId id="1221" r:id="rId21"/>
    <p:sldId id="1232" r:id="rId22"/>
    <p:sldId id="1278" r:id="rId23"/>
    <p:sldId id="1233" r:id="rId24"/>
    <p:sldId id="1234" r:id="rId25"/>
    <p:sldId id="1242" r:id="rId26"/>
    <p:sldId id="1253" r:id="rId27"/>
    <p:sldId id="1243" r:id="rId28"/>
    <p:sldId id="1244" r:id="rId29"/>
    <p:sldId id="1254" r:id="rId30"/>
    <p:sldId id="1235" r:id="rId31"/>
    <p:sldId id="1236" r:id="rId32"/>
    <p:sldId id="1237" r:id="rId33"/>
    <p:sldId id="1256" r:id="rId34"/>
    <p:sldId id="1257" r:id="rId35"/>
    <p:sldId id="1239" r:id="rId36"/>
    <p:sldId id="1255" r:id="rId37"/>
    <p:sldId id="1241" r:id="rId38"/>
    <p:sldId id="1245" r:id="rId39"/>
    <p:sldId id="1247" r:id="rId40"/>
    <p:sldId id="1246" r:id="rId41"/>
    <p:sldId id="1249" r:id="rId42"/>
    <p:sldId id="1258" r:id="rId43"/>
    <p:sldId id="1259" r:id="rId44"/>
    <p:sldId id="1260" r:id="rId45"/>
    <p:sldId id="1270" r:id="rId46"/>
    <p:sldId id="1271" r:id="rId47"/>
    <p:sldId id="1272" r:id="rId48"/>
    <p:sldId id="1273" r:id="rId49"/>
    <p:sldId id="1274" r:id="rId50"/>
    <p:sldId id="1275" r:id="rId51"/>
    <p:sldId id="1276" r:id="rId52"/>
    <p:sldId id="1220" r:id="rId53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lear Sans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lear Sans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lear Sans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lear Sans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lear Sans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lear Sans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lear Sans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lear Sans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lear San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用户" initials="Office" lastIdx="1" clrIdx="0"/>
  <p:cmAuthor id="2" name="wangguobin" initials="w" lastIdx="3" clrIdx="1"/>
  <p:cmAuthor id="3" name="zhangruolin" initials="z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97E"/>
    <a:srgbClr val="23567F"/>
    <a:srgbClr val="CCCCCC"/>
    <a:srgbClr val="A3A3A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13"/>
    <p:restoredTop sz="92048"/>
  </p:normalViewPr>
  <p:slideViewPr>
    <p:cSldViewPr snapToGrid="0" snapToObjects="1">
      <p:cViewPr varScale="1">
        <p:scale>
          <a:sx n="63" d="100"/>
          <a:sy n="63" d="100"/>
        </p:scale>
        <p:origin x="78" y="2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lear San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smtClean="0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lear San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lear San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CEABBAB-715B-3148-9939-B12908A04BC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lear Sans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lear Sans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lear San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smtClean="0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lear San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lear Sans" pitchFamily="34" charset="0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lear Sans" pitchFamily="34" charset="0"/>
                <a:ea typeface="+mn-ea"/>
                <a:cs typeface="+mn-cs"/>
              </a:rPr>
              <a:t>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lear Sans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lear Sans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lear Sans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lear Sans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lear San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A5278C-CD3A-184E-8396-93B153F94C0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lear Sans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lear Sans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lear San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lear San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lear San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lear San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lear San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1945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>
                <a:ea typeface="宋体" panose="02010600030101010101" pitchFamily="2" charset="-122"/>
              </a:rPr>
              <a:t>1</a:t>
            </a:fld>
            <a:endParaRPr lang="en-US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9EF5D-6D4F-4BCA-9441-F4011202CED6}" type="slidenum">
              <a:rPr lang="zh-CN" altLang="en-US" smtClean="0">
                <a:solidFill>
                  <a:prstClr val="black"/>
                </a:solidFill>
              </a:rPr>
              <a:t>51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93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146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416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6681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654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3071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3837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833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rotWithShape="1">
          <a:gsLst>
            <a:gs pos="0">
              <a:srgbClr val="1A477E">
                <a:alpha val="100000"/>
              </a:srgbClr>
            </a:gs>
            <a:gs pos="17000">
              <a:srgbClr val="1A477E">
                <a:alpha val="100000"/>
              </a:srgbClr>
            </a:gs>
            <a:gs pos="100000">
              <a:srgbClr val="4C9883">
                <a:alpha val="100000"/>
              </a:srgb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7350" y="1206500"/>
            <a:ext cx="5743575" cy="5464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083" y="1122363"/>
            <a:ext cx="7273159" cy="2055552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GT America Tria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083" y="3262466"/>
            <a:ext cx="7273159" cy="1995334"/>
          </a:xfrm>
        </p:spPr>
        <p:txBody>
          <a:bodyPr/>
          <a:lstStyle>
            <a:lvl1pPr marL="0" indent="0" algn="l">
              <a:buNone/>
              <a:defRPr sz="2400" b="0" i="1">
                <a:solidFill>
                  <a:schemeClr val="bg1"/>
                </a:solidFill>
                <a:latin typeface="GT Sectra Trial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10552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2333CA7-3612-6E4E-AC0C-FE917C660D20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lear Sans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lear Sans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34"/>
          <p:cNvSpPr>
            <a:spLocks noGrp="1"/>
          </p:cNvSpPr>
          <p:nvPr>
            <p:ph sz="quarter" idx="10"/>
          </p:nvPr>
        </p:nvSpPr>
        <p:spPr>
          <a:xfrm>
            <a:off x="838200" y="1317813"/>
            <a:ext cx="5483087" cy="4520826"/>
          </a:xfrm>
        </p:spPr>
        <p:txBody>
          <a:bodyPr/>
          <a:lstStyle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420678" y="1317625"/>
            <a:ext cx="4933122" cy="4521013"/>
          </a:xfrm>
        </p:spPr>
        <p:txBody>
          <a:bodyPr vert="horz" wrap="square" lIns="91440" tIns="125999" rIns="91440" bIns="45720" numCol="1" rtlCol="0" anchor="t" anchorCtr="0" compatLnSpc="1">
            <a:norm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A477E"/>
              </a:solidFill>
              <a:effectLst/>
              <a:uLnTx/>
              <a:uFillTx/>
              <a:latin typeface="Source Han Serif CN" pitchFamily="18" charset="-128"/>
              <a:ea typeface="Source Han Serif CN" pitchFamily="18" charset="-128"/>
              <a:cs typeface="Clear Sans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553"/>
          </a:xfrm>
        </p:spPr>
        <p:txBody>
          <a:bodyPr/>
          <a:lstStyle>
            <a:lvl1pPr>
              <a:defRPr sz="4000" baseline="0">
                <a:latin typeface="Source Han Serif CN" pitchFamily="18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676" y="494650"/>
            <a:ext cx="7493000" cy="701731"/>
          </a:xfrm>
        </p:spPr>
        <p:txBody>
          <a:bodyPr>
            <a:noAutofit/>
          </a:bodyPr>
          <a:lstStyle>
            <a:lvl1pPr>
              <a:defRPr sz="4000" b="1" i="0">
                <a:solidFill>
                  <a:srgbClr val="2D527E"/>
                </a:solidFill>
                <a:latin typeface="GT America Trial" pitchFamily="2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4762" y="494651"/>
            <a:ext cx="3098557" cy="4936886"/>
          </a:xfrm>
        </p:spPr>
        <p:txBody>
          <a:bodyPr vert="horz" wrap="square" lIns="91440" tIns="1440000" rIns="91440" bIns="45720" numCol="1" rtlCol="0" anchor="ctr" anchorCtr="1" compatLnSpc="1">
            <a:normAutofit/>
          </a:bodyPr>
          <a:lstStyle>
            <a:lvl1pPr marL="0" indent="0">
              <a:buNone/>
              <a:defRPr b="0" i="0">
                <a:solidFill>
                  <a:schemeClr val="bg1"/>
                </a:solidFill>
                <a:latin typeface="Clear San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lear Sans" pitchFamily="34" charset="0"/>
                <a:ea typeface="Source Han Serif CN" pitchFamily="18" charset="-128"/>
                <a:cs typeface="Clear Sans" pitchFamily="34" charset="0"/>
              </a:rPr>
              <a:t>单击图标添加图片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lear Sans" pitchFamily="34" charset="0"/>
              <a:ea typeface="Source Han Serif CN" pitchFamily="18" charset="-128"/>
              <a:cs typeface="Clear Sans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129677" y="1835888"/>
            <a:ext cx="7493000" cy="463378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spcAft>
                <a:spcPts val="400"/>
              </a:spcAft>
              <a:defRPr sz="2200" b="1" i="0" baseline="0">
                <a:solidFill>
                  <a:srgbClr val="418380"/>
                </a:solidFill>
                <a:latin typeface="GT Sectra Trial" panose="00000500000000000000" pitchFamily="2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defRPr sz="1500" b="0" i="0">
                <a:solidFill>
                  <a:schemeClr val="tx2">
                    <a:lumMod val="75000"/>
                  </a:schemeClr>
                </a:solidFill>
                <a:latin typeface="Clear Sans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 hasCustomPrompt="1"/>
          </p:nvPr>
        </p:nvSpPr>
        <p:spPr>
          <a:xfrm>
            <a:off x="4129676" y="1203026"/>
            <a:ext cx="7493000" cy="632861"/>
          </a:xfrm>
        </p:spPr>
        <p:txBody>
          <a:bodyPr tIns="46800">
            <a:noAutofit/>
          </a:bodyPr>
          <a:lstStyle>
            <a:lvl1pPr marL="0" indent="0"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GT America Trial Light" panose="000004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8782" y="1122363"/>
            <a:ext cx="6066781" cy="715581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rgbClr val="2D527E"/>
                </a:solidFill>
                <a:latin typeface="GT America Trial" pitchFamily="2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8782" y="2112264"/>
            <a:ext cx="6066781" cy="3145536"/>
          </a:xfrm>
        </p:spPr>
        <p:txBody>
          <a:bodyPr/>
          <a:lstStyle>
            <a:lvl1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 sz="2400" b="1" i="0">
                <a:solidFill>
                  <a:schemeClr val="tx1">
                    <a:lumMod val="75000"/>
                    <a:lumOff val="25000"/>
                  </a:schemeClr>
                </a:solidFill>
                <a:latin typeface="Source Han Serif CN" pitchFamily="18" charset="-128"/>
                <a:ea typeface="Source Han Serif CN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06437" y="1106488"/>
            <a:ext cx="4261803" cy="4151312"/>
          </a:xfrm>
        </p:spPr>
        <p:txBody>
          <a:bodyPr vert="horz" wrap="square" lIns="91440" tIns="125999" rIns="91440" bIns="45720" numCol="1" rtlCol="0" anchor="t" anchorCtr="0" compatLnSpc="1">
            <a:norm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A477E"/>
              </a:solidFill>
              <a:effectLst/>
              <a:uLnTx/>
              <a:uFillTx/>
              <a:latin typeface="Source Han Serif CN" pitchFamily="18" charset="-128"/>
              <a:ea typeface="Source Han Serif CN" pitchFamily="18" charset="-128"/>
              <a:cs typeface="Clear Sans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862"/>
          <p:cNvSpPr/>
          <p:nvPr/>
        </p:nvSpPr>
        <p:spPr>
          <a:xfrm>
            <a:off x="481013" y="0"/>
            <a:ext cx="69850" cy="1031875"/>
          </a:xfrm>
          <a:prstGeom prst="rect">
            <a:avLst/>
          </a:prstGeom>
          <a:gradFill>
            <a:gsLst>
              <a:gs pos="2125">
                <a:srgbClr val="06549F"/>
              </a:gs>
              <a:gs pos="100000">
                <a:srgbClr val="62C7E3"/>
              </a:gs>
            </a:gsLst>
            <a:lin ang="12863472"/>
          </a:gradFill>
          <a:ln w="12700">
            <a:miter lim="400000"/>
          </a:ln>
        </p:spPr>
        <p:txBody>
          <a:bodyPr lIns="60959" tIns="60959" rIns="60959" bIns="60959" anchor="ctr"/>
          <a:lstStyle/>
          <a:p>
            <a:pPr marL="0" marR="0" lvl="0" indent="0" algn="l" defTabSz="609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6000"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lear Sans" pitchFamily="34" charset="0"/>
              <a:ea typeface="+mn-ea"/>
              <a:cs typeface="+mn-cs"/>
              <a:sym typeface="Helvetica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00">
                <a:solidFill>
                  <a:schemeClr val="accent3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731044" y="1484784"/>
            <a:ext cx="10756106" cy="4680273"/>
          </a:xfrm>
        </p:spPr>
        <p:txBody>
          <a:bodyPr/>
          <a:lstStyle>
            <a:lvl1pPr marL="537210" indent="-537210">
              <a:spcBef>
                <a:spcPts val="1200"/>
              </a:spcBef>
              <a:buClr>
                <a:schemeClr val="accent4"/>
              </a:buClr>
              <a:buSzPct val="100000"/>
              <a:buFont typeface="+mj-lt"/>
              <a:buAutoNum type="arabicPeriod"/>
              <a:tabLst>
                <a:tab pos="10672445" algn="r"/>
              </a:tabLst>
              <a:defRPr sz="2400" b="0">
                <a:solidFill>
                  <a:schemeClr val="tx1"/>
                </a:solidFill>
              </a:defRPr>
            </a:lvl1pPr>
            <a:lvl2pPr marL="640080" indent="-371475">
              <a:buFont typeface="+mj-lt"/>
              <a:buAutoNum type="arabicPeriod"/>
              <a:defRPr/>
            </a:lvl2pPr>
            <a:lvl3pPr marL="908685" indent="-371475">
              <a:buFont typeface="+mj-lt"/>
              <a:buAutoNum type="arabicPeriod"/>
              <a:defRPr/>
            </a:lvl3pPr>
            <a:lvl4pPr marL="1177290" indent="-371475">
              <a:buFont typeface="+mj-lt"/>
              <a:buAutoNum type="arabicPeriod"/>
              <a:defRPr/>
            </a:lvl4pPr>
            <a:lvl5pPr marL="1445260" indent="-371475">
              <a:buFont typeface="+mj-lt"/>
              <a:buAutoNum type="arabicPeriod"/>
              <a:defRPr/>
            </a:lvl5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23087" y="198"/>
            <a:ext cx="12215087" cy="6857802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 flipV="1">
            <a:off x="477487" y="482464"/>
            <a:ext cx="288000" cy="54000"/>
          </a:xfrm>
          <a:prstGeom prst="rect">
            <a:avLst/>
          </a:prstGeom>
          <a:solidFill>
            <a:srgbClr val="8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083" y="1122363"/>
            <a:ext cx="7273159" cy="2055552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GT America Tria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083" y="3262466"/>
            <a:ext cx="7273159" cy="1995334"/>
          </a:xfrm>
        </p:spPr>
        <p:txBody>
          <a:bodyPr/>
          <a:lstStyle>
            <a:lvl1pPr marL="0" indent="0" algn="l">
              <a:buNone/>
              <a:defRPr sz="2400" b="0" i="1">
                <a:solidFill>
                  <a:schemeClr val="bg1"/>
                </a:solidFill>
                <a:latin typeface="GT Sectra Trial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55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Content Placeholder 34"/>
          <p:cNvSpPr>
            <a:spLocks noGrp="1"/>
          </p:cNvSpPr>
          <p:nvPr>
            <p:ph sz="quarter" idx="10"/>
          </p:nvPr>
        </p:nvSpPr>
        <p:spPr>
          <a:xfrm>
            <a:off x="838200" y="1436688"/>
            <a:ext cx="10515600" cy="440213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bg>
      <p:bgPr>
        <a:gradFill rotWithShape="1">
          <a:gsLst>
            <a:gs pos="0">
              <a:srgbClr val="1A477E">
                <a:alpha val="100000"/>
              </a:srgbClr>
            </a:gs>
            <a:gs pos="17000">
              <a:srgbClr val="1A477E">
                <a:alpha val="100000"/>
              </a:srgbClr>
            </a:gs>
            <a:gs pos="100000">
              <a:srgbClr val="4C9883">
                <a:alpha val="100000"/>
              </a:srgb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Graphic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988" y="395288"/>
            <a:ext cx="3500437" cy="5653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676" y="494650"/>
            <a:ext cx="7493000" cy="701731"/>
          </a:xfrm>
        </p:spPr>
        <p:txBody>
          <a:bodyPr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GT America Trial" pitchFamily="2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4763" y="707239"/>
            <a:ext cx="2875628" cy="5028478"/>
          </a:xfrm>
        </p:spPr>
        <p:txBody>
          <a:bodyPr vert="horz" wrap="square" lIns="91440" tIns="1440000" rIns="91440" bIns="45720" numCol="1" rtlCol="0" anchor="ctr" anchorCtr="1" compatLnSpc="1">
            <a:normAutofit/>
          </a:bodyPr>
          <a:lstStyle>
            <a:lvl1pPr marL="0" indent="0">
              <a:buNone/>
              <a:defRPr b="0" i="0">
                <a:solidFill>
                  <a:schemeClr val="bg1"/>
                </a:solidFill>
                <a:latin typeface="Clear San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lear Sans" pitchFamily="34" charset="0"/>
                <a:ea typeface="Source Han Serif CN" pitchFamily="18" charset="-128"/>
                <a:cs typeface="+mn-cs"/>
              </a:rPr>
              <a:t>单击图标添加图片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lear Sans" pitchFamily="34" charset="0"/>
              <a:ea typeface="Source Han Serif CN" pitchFamily="18" charset="-128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129677" y="1835888"/>
            <a:ext cx="7493000" cy="463378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spcAft>
                <a:spcPts val="400"/>
              </a:spcAft>
              <a:defRPr sz="2200" b="1" i="0">
                <a:solidFill>
                  <a:schemeClr val="accent6">
                    <a:lumMod val="20000"/>
                    <a:lumOff val="80000"/>
                  </a:schemeClr>
                </a:solidFill>
                <a:latin typeface="GT Sectra Trial Medium" pitchFamily="2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defRPr sz="1500" b="0" i="0">
                <a:solidFill>
                  <a:schemeClr val="bg1"/>
                </a:solidFill>
                <a:latin typeface="Clear Sans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 hasCustomPrompt="1"/>
          </p:nvPr>
        </p:nvSpPr>
        <p:spPr>
          <a:xfrm>
            <a:off x="4129676" y="1203026"/>
            <a:ext cx="7493000" cy="632861"/>
          </a:xfrm>
        </p:spPr>
        <p:txBody>
          <a:bodyPr tIns="46800">
            <a:noAutofit/>
          </a:bodyPr>
          <a:lstStyle>
            <a:lvl1pPr marL="0" indent="0">
              <a:buNone/>
              <a:defRPr b="0" i="0">
                <a:solidFill>
                  <a:schemeClr val="bg1"/>
                </a:solidFill>
                <a:latin typeface="GT America Trial Light" panose="000004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8782" y="1122363"/>
            <a:ext cx="6066781" cy="715581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GT America Trial" pitchFamily="2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8782" y="2112264"/>
            <a:ext cx="6066781" cy="3145536"/>
          </a:xfrm>
        </p:spPr>
        <p:txBody>
          <a:bodyPr/>
          <a:lstStyle>
            <a:lvl1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06437" y="1106488"/>
            <a:ext cx="4261803" cy="4151312"/>
          </a:xfrm>
        </p:spPr>
        <p:txBody>
          <a:bodyPr vert="horz" wrap="square" lIns="91440" tIns="125999" rIns="91440" bIns="45720" numCol="1" rtlCol="0" anchor="t" anchorCtr="0" compatLnSpc="1">
            <a:norm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Han Serif CN" pitchFamily="18" charset="-128"/>
              <a:ea typeface="Source Han Serif CN" pitchFamily="18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553"/>
          </a:xfrm>
        </p:spPr>
        <p:txBody>
          <a:bodyPr>
            <a:normAutofit/>
          </a:bodyPr>
          <a:lstStyle>
            <a:lvl1pPr>
              <a:defRPr sz="3400" baseline="0">
                <a:latin typeface="Source Han Serif CN" pitchFamily="18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Content Placeholder 34"/>
          <p:cNvSpPr>
            <a:spLocks noGrp="1"/>
          </p:cNvSpPr>
          <p:nvPr>
            <p:ph sz="quarter" idx="10"/>
          </p:nvPr>
        </p:nvSpPr>
        <p:spPr>
          <a:xfrm>
            <a:off x="838200" y="1317812"/>
            <a:ext cx="10515600" cy="45210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2400" baseline="0">
                <a:latin typeface="Source Han Serif CN" pitchFamily="18" charset="-128"/>
                <a:ea typeface="Source Han Serif CN" pitchFamily="18" charset="-128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2200" baseline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baseline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baseline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baseline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600" cy="2055552"/>
          </a:xfrm>
        </p:spPr>
        <p:txBody>
          <a:bodyPr rtlCol="0">
            <a:normAutofit/>
          </a:bodyPr>
          <a:lstStyle>
            <a:lvl1pPr algn="ctr"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3262466"/>
            <a:ext cx="10515600" cy="1995334"/>
          </a:xfrm>
        </p:spPr>
        <p:txBody>
          <a:bodyPr rtlCol="0">
            <a:normAutofit/>
          </a:bodyPr>
          <a:lstStyle>
            <a:lvl1pPr algn="ctr">
              <a:defRPr lang="en-US" sz="24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1A477E">
                <a:alpha val="100000"/>
              </a:srgbClr>
            </a:gs>
            <a:gs pos="17000">
              <a:srgbClr val="1A477E">
                <a:alpha val="100000"/>
              </a:srgbClr>
            </a:gs>
            <a:gs pos="100000">
              <a:srgbClr val="4C9883">
                <a:alpha val="100000"/>
              </a:srgb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1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36688"/>
            <a:ext cx="10515600" cy="4475162"/>
          </a:xfrm>
          <a:prstGeom prst="rect">
            <a:avLst/>
          </a:prstGeom>
          <a:noFill/>
          <a:ln w="9525">
            <a:noFill/>
          </a:ln>
        </p:spPr>
        <p:txBody>
          <a:bodyPr tIns="125999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pic>
        <p:nvPicPr>
          <p:cNvPr id="1030" name="Graphic 7"/>
          <p:cNvPicPr>
            <a:picLocks noChangeAspect="1"/>
          </p:cNvPicPr>
          <p:nvPr userDrawn="1"/>
        </p:nvPicPr>
        <p:blipFill>
          <a:blip r:embed="rId8"/>
          <a:srcRect b="25301"/>
          <a:stretch>
            <a:fillRect/>
          </a:stretch>
        </p:blipFill>
        <p:spPr>
          <a:xfrm>
            <a:off x="1381125" y="5351463"/>
            <a:ext cx="2422525" cy="1506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/>
        </p:nvSpPr>
        <p:spPr>
          <a:xfrm>
            <a:off x="10571018" y="2308"/>
            <a:ext cx="1615102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452" y="82100"/>
            <a:ext cx="1482200" cy="5475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000" b="1" kern="1200" dirty="0">
          <a:solidFill>
            <a:schemeClr val="bg1"/>
          </a:solidFill>
          <a:latin typeface="Source Han Serif CN" pitchFamily="18" charset="-128"/>
          <a:ea typeface="Source Han Serif CN" pitchFamily="18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Source Han Serif CN" pitchFamily="18" charset="-128"/>
          <a:ea typeface="Source Han Serif CN" pitchFamily="18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Source Han Serif CN" pitchFamily="18" charset="-128"/>
          <a:ea typeface="Source Han Serif CN" pitchFamily="18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Source Han Serif CN" pitchFamily="18" charset="-128"/>
          <a:ea typeface="Source Han Serif CN" pitchFamily="18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Source Han Serif CN" pitchFamily="18" charset="-128"/>
          <a:ea typeface="Source Han Serif CN" pitchFamily="18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Source Han Serif CN" pitchFamily="18" charset="-128"/>
          <a:ea typeface="Source Han Serif CN" pitchFamily="18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Source Han Serif CN" pitchFamily="18" charset="-128"/>
          <a:ea typeface="Source Han Serif CN" pitchFamily="18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Source Han Serif CN" pitchFamily="18" charset="-128"/>
          <a:ea typeface="Source Han Serif CN" pitchFamily="18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Source Han Serif CN" pitchFamily="18" charset="-128"/>
          <a:ea typeface="Source Han Serif CN" pitchFamily="18" charset="-128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b="1" kern="1200">
          <a:solidFill>
            <a:schemeClr val="bg1"/>
          </a:solidFill>
          <a:latin typeface="Source Han Serif CN" pitchFamily="18" charset="-128"/>
          <a:ea typeface="Source Han Serif CN" pitchFamily="18" charset="-128"/>
          <a:cs typeface="+mn-cs"/>
        </a:defRPr>
      </a:lvl1pPr>
      <a:lvl2pPr marL="685800" indent="-228600" algn="l" rtl="0" eaLnBrk="0" fontAlgn="base" hangingPunct="0"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lear Sans" pitchFamily="34" charset="0"/>
          <a:ea typeface="微软雅黑" panose="020B0503020204020204" charset="-122"/>
          <a:cs typeface="微软雅黑" panose="020B0503020204020204" charset="-122"/>
        </a:defRPr>
      </a:lvl2pPr>
      <a:lvl3pPr marL="1143000" indent="-228600" algn="l" rtl="0" eaLnBrk="0" fontAlgn="base" hangingPunct="0"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lear Sans" pitchFamily="34" charset="0"/>
          <a:ea typeface="微软雅黑" panose="020B0503020204020204" charset="-122"/>
          <a:cs typeface="微软雅黑" panose="020B0503020204020204" charset="-122"/>
        </a:defRPr>
      </a:lvl3pPr>
      <a:lvl4pPr marL="1600200" indent="-228600" algn="l" rtl="0" eaLnBrk="0" fontAlgn="base" hangingPunct="0"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lear Sans" pitchFamily="34" charset="0"/>
          <a:ea typeface="微软雅黑" panose="020B0503020204020204" charset="-122"/>
          <a:cs typeface="微软雅黑" panose="020B0503020204020204" charset="-122"/>
        </a:defRPr>
      </a:lvl4pPr>
      <a:lvl5pPr marL="2057400" indent="-228600" algn="l" rtl="0" eaLnBrk="0" fontAlgn="base" hangingPunct="0"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lear Sans" pitchFamily="34" charset="0"/>
          <a:ea typeface="微软雅黑" panose="020B0503020204020204" charset="-122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raphic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4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2550"/>
            <a:ext cx="10515600" cy="4481513"/>
          </a:xfrm>
          <a:prstGeom prst="rect">
            <a:avLst/>
          </a:prstGeom>
          <a:noFill/>
          <a:ln w="9525">
            <a:noFill/>
          </a:ln>
        </p:spPr>
        <p:txBody>
          <a:bodyPr tIns="125999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10571018" y="2308"/>
            <a:ext cx="1615102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452" y="82100"/>
            <a:ext cx="1482200" cy="5475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000" b="1" kern="1200">
          <a:solidFill>
            <a:srgbClr val="1A477E"/>
          </a:solidFill>
          <a:latin typeface="Source Han Serif CN" pitchFamily="18" charset="-128"/>
          <a:ea typeface="Source Han Serif CN" pitchFamily="18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A477E"/>
          </a:solidFill>
          <a:latin typeface="Source Han Serif CN" pitchFamily="18" charset="-128"/>
          <a:ea typeface="Source Han Serif CN" pitchFamily="18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A477E"/>
          </a:solidFill>
          <a:latin typeface="Source Han Serif CN" pitchFamily="18" charset="-128"/>
          <a:ea typeface="Source Han Serif CN" pitchFamily="18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A477E"/>
          </a:solidFill>
          <a:latin typeface="Source Han Serif CN" pitchFamily="18" charset="-128"/>
          <a:ea typeface="Source Han Serif CN" pitchFamily="18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A477E"/>
          </a:solidFill>
          <a:latin typeface="Source Han Serif CN" pitchFamily="18" charset="-128"/>
          <a:ea typeface="Source Han Serif CN" pitchFamily="18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A477E"/>
          </a:solidFill>
          <a:latin typeface="Source Han Serif CN" pitchFamily="18" charset="-128"/>
          <a:ea typeface="Source Han Serif CN" pitchFamily="18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A477E"/>
          </a:solidFill>
          <a:latin typeface="Source Han Serif CN" pitchFamily="18" charset="-128"/>
          <a:ea typeface="Source Han Serif CN" pitchFamily="18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A477E"/>
          </a:solidFill>
          <a:latin typeface="Source Han Serif CN" pitchFamily="18" charset="-128"/>
          <a:ea typeface="Source Han Serif CN" pitchFamily="18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A477E"/>
          </a:solidFill>
          <a:latin typeface="Source Han Serif CN" pitchFamily="18" charset="-128"/>
          <a:ea typeface="Source Han Serif CN" pitchFamily="18" charset="-128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b="1" kern="1200">
          <a:solidFill>
            <a:srgbClr val="1A477E"/>
          </a:solidFill>
          <a:latin typeface="Source Han Serif CN" pitchFamily="18" charset="-128"/>
          <a:ea typeface="Source Han Serif CN" pitchFamily="18" charset="-128"/>
          <a:cs typeface="Clear Sans" pitchFamily="34" charset="0"/>
        </a:defRPr>
      </a:lvl1pPr>
      <a:lvl2pPr marL="685800" indent="-228600" algn="l" rtl="0" eaLnBrk="0" fontAlgn="base" hangingPunct="0"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474D54"/>
          </a:solidFill>
          <a:latin typeface="Clear Sans" pitchFamily="34" charset="0"/>
          <a:ea typeface="微软雅黑" panose="020B0503020204020204" charset="-122"/>
          <a:cs typeface="Clear Sans" pitchFamily="34" charset="0"/>
        </a:defRPr>
      </a:lvl2pPr>
      <a:lvl3pPr marL="1143000" indent="-228600" algn="l" rtl="0" eaLnBrk="0" fontAlgn="base" hangingPunct="0"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474D54"/>
          </a:solidFill>
          <a:latin typeface="Clear Sans" pitchFamily="34" charset="0"/>
          <a:ea typeface="微软雅黑" panose="020B0503020204020204" charset="-122"/>
          <a:cs typeface="Clear Sans" pitchFamily="34" charset="0"/>
        </a:defRPr>
      </a:lvl3pPr>
      <a:lvl4pPr marL="1600200" indent="-228600" algn="l" rtl="0" eaLnBrk="0" fontAlgn="base" hangingPunct="0"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rgbClr val="474D54"/>
          </a:solidFill>
          <a:latin typeface="Clear Sans" pitchFamily="34" charset="0"/>
          <a:ea typeface="微软雅黑" panose="020B0503020204020204" charset="-122"/>
          <a:cs typeface="Clear Sans" pitchFamily="34" charset="0"/>
        </a:defRPr>
      </a:lvl4pPr>
      <a:lvl5pPr marL="2057400" indent="-228600" algn="l" rtl="0" eaLnBrk="0" fontAlgn="base" hangingPunct="0"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rgbClr val="474D54"/>
          </a:solidFill>
          <a:latin typeface="Clear Sans" pitchFamily="34" charset="0"/>
          <a:ea typeface="微软雅黑" panose="020B0503020204020204" charset="-122"/>
          <a:cs typeface="Clear Sans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5852" y="683890"/>
            <a:ext cx="8388379" cy="3129883"/>
          </a:xfrm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zh-CN" altLang="en-US" sz="4000" dirty="0" smtClean="0"/>
              <a:t>中山大学附属肿瘤医院</a:t>
            </a: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zh-CN" altLang="en-US" sz="4000" dirty="0" smtClean="0"/>
              <a:t>临床试验随机化系统建库及使用</a:t>
            </a:r>
            <a:r>
              <a:rPr lang="zh-CN" altLang="en-US" sz="4000" dirty="0" smtClean="0">
                <a:sym typeface="+mn-ea"/>
              </a:rPr>
              <a:t>手册</a:t>
            </a:r>
            <a:endParaRPr lang="zh-CN" altLang="en-US" sz="4000" kern="1200" dirty="0">
              <a:latin typeface="Source Han Serif CN" pitchFamily="18" charset="-128"/>
              <a:ea typeface="Source Han Serif CN" pitchFamily="18" charset="-128"/>
              <a:cs typeface="+mj-cs"/>
            </a:endParaRPr>
          </a:p>
        </p:txBody>
      </p:sp>
      <p:grpSp>
        <p:nvGrpSpPr>
          <p:cNvPr id="18435" name="Group 5"/>
          <p:cNvGrpSpPr/>
          <p:nvPr/>
        </p:nvGrpSpPr>
        <p:grpSpPr>
          <a:xfrm>
            <a:off x="7959535" y="3232722"/>
            <a:ext cx="4478337" cy="4344987"/>
            <a:chOff x="8622164" y="2409916"/>
            <a:chExt cx="4479324" cy="4345089"/>
          </a:xfrm>
        </p:grpSpPr>
        <p:sp>
          <p:nvSpPr>
            <p:cNvPr id="5" name="Rectangle 4"/>
            <p:cNvSpPr/>
            <p:nvPr/>
          </p:nvSpPr>
          <p:spPr>
            <a:xfrm rot="18900000">
              <a:off x="9259270" y="2912787"/>
              <a:ext cx="3841840" cy="384259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  <a:alpha val="6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lear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lear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lear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lear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lear Sans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lear Sans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lear Sans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lear Sans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lear Sans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ear Sans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8437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2164" y="2409916"/>
              <a:ext cx="3282046" cy="254034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97659" y="1020792"/>
            <a:ext cx="6471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项目信息管理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项目列表 </a:t>
            </a:r>
            <a:r>
              <a:rPr lang="zh-CN" altLang="en-US" dirty="0" smtClean="0"/>
              <a:t>，点击右上角“新增”按钮</a:t>
            </a:r>
            <a:endParaRPr lang="zh-CN" altLang="en-US" sz="32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创建项目</a:t>
            </a:r>
            <a:endParaRPr lang="zh-CN" altLang="en-US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3" y="1825344"/>
            <a:ext cx="11572874" cy="376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0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05206" y="854344"/>
            <a:ext cx="1107719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新增项目：试验名称*，试验编号*，项目负责人*，院区科室，项目状态，受试者数量*，项目结束时间*</a:t>
            </a:r>
            <a:endParaRPr lang="en-US" altLang="zh-CN" sz="3200" dirty="0" smtClean="0">
              <a:latin typeface="+mn-ea"/>
            </a:endParaRPr>
          </a:p>
          <a:p>
            <a:pPr lvl="0"/>
            <a:r>
              <a:rPr lang="zh-CN" altLang="en-US" dirty="0" smtClean="0"/>
              <a:t>项目</a:t>
            </a:r>
            <a:r>
              <a:rPr lang="zh-CN" altLang="en-US" dirty="0"/>
              <a:t>可见</a:t>
            </a:r>
            <a:r>
              <a:rPr lang="zh-CN" altLang="en-US" dirty="0" smtClean="0"/>
              <a:t>授权：分配项目管理员可见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创建项目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06" y="1876149"/>
            <a:ext cx="10954327" cy="358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06806" y="972794"/>
            <a:ext cx="11077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超级管理员可以查看编辑所有项目；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项目管理员可以编辑被授权可见的项目，默认可见自己新增的项目；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项目可见授权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16" y="1706881"/>
            <a:ext cx="8710128" cy="44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项目可见授权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1433077"/>
            <a:ext cx="11625223" cy="40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29287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项目</a:t>
            </a:r>
            <a:r>
              <a:rPr lang="zh-CN" altLang="en-US" sz="3200" dirty="0" smtClean="0"/>
              <a:t>中心入选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596646" y="809200"/>
            <a:ext cx="9736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项目</a:t>
            </a:r>
            <a:r>
              <a:rPr lang="zh-CN" altLang="en-US" dirty="0"/>
              <a:t>授权</a:t>
            </a:r>
            <a:r>
              <a:rPr lang="zh-CN" altLang="en-US" dirty="0" smtClean="0"/>
              <a:t>管理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中心入选</a:t>
            </a:r>
            <a:r>
              <a:rPr lang="zh-CN" altLang="en-US" dirty="0" smtClean="0"/>
              <a:t>，选择需要加入新中心的项目 ，点击右上角“新增”按钮</a:t>
            </a:r>
            <a:endParaRPr lang="en-US" altLang="zh-CN" sz="3200" dirty="0" smtClean="0"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51" y="1480033"/>
            <a:ext cx="9286263" cy="46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29287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项目</a:t>
            </a:r>
            <a:r>
              <a:rPr lang="zh-CN" altLang="en-US" sz="3200" dirty="0" smtClean="0"/>
              <a:t>中心入选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596646" y="725225"/>
            <a:ext cx="9736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点击需要入选中心的操作按钮，输入对应的研究中心编号，点击保存完成该中心的项目分配</a:t>
            </a:r>
            <a:endParaRPr lang="en-US" altLang="zh-CN" sz="3200" dirty="0" smtClean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74" y="1475568"/>
            <a:ext cx="9533418" cy="2731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672" y="3909455"/>
            <a:ext cx="10319659" cy="27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29287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项目用户授权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522755" y="778315"/>
            <a:ext cx="973607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项目授权管理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用户授权</a:t>
            </a:r>
            <a:r>
              <a:rPr lang="zh-CN" altLang="en-US" dirty="0" smtClean="0"/>
              <a:t>，点击项目  选择需要授权的</a:t>
            </a:r>
            <a:r>
              <a:rPr lang="zh-CN" altLang="en-US" b="1" dirty="0" smtClean="0"/>
              <a:t>中心</a:t>
            </a:r>
            <a:r>
              <a:rPr lang="zh-CN" altLang="en-US" dirty="0" smtClean="0"/>
              <a:t>，点击右上角“新增授权”按钮</a:t>
            </a:r>
            <a:endParaRPr lang="en-US" altLang="zh-CN" sz="3200" dirty="0" smtClean="0">
              <a:latin typeface="+mn-ea"/>
            </a:endParaRPr>
          </a:p>
          <a:p>
            <a:pPr lvl="0"/>
            <a:r>
              <a:rPr lang="zh-CN" altLang="en-US" dirty="0"/>
              <a:t>新增授权：将用户分配</a:t>
            </a:r>
            <a:r>
              <a:rPr lang="zh-CN" altLang="en-US" dirty="0" smtClean="0"/>
              <a:t>到该项目的某中心</a:t>
            </a:r>
            <a:endParaRPr lang="en-US" altLang="zh-CN" dirty="0"/>
          </a:p>
          <a:p>
            <a:pPr lvl="0"/>
            <a:r>
              <a:rPr lang="zh-CN" altLang="en-US" dirty="0"/>
              <a:t>取消授权：将用户</a:t>
            </a:r>
            <a:r>
              <a:rPr lang="zh-CN" altLang="en-US" dirty="0" smtClean="0"/>
              <a:t>取消该项目的某中心授权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19" y="1983832"/>
            <a:ext cx="11249181" cy="404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4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29287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项目用户授权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522755" y="1060805"/>
            <a:ext cx="973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项目管理员新增授权，只能看到用户名及登录</a:t>
            </a:r>
            <a:r>
              <a:rPr lang="en-US" altLang="zh-CN" dirty="0" smtClean="0"/>
              <a:t>ID</a:t>
            </a:r>
            <a:r>
              <a:rPr lang="zh-CN" altLang="en-US" dirty="0" smtClean="0"/>
              <a:t>；添加完成后，邮箱及手机号脱敏处理；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16" y="1681868"/>
            <a:ext cx="11757435" cy="430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4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29287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链接跳转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1052830" y="1068925"/>
            <a:ext cx="973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点击左下角：</a:t>
            </a:r>
            <a:r>
              <a:rPr lang="en-US" altLang="zh-CN" dirty="0" smtClean="0"/>
              <a:t>IWRS</a:t>
            </a:r>
            <a:r>
              <a:rPr lang="zh-CN" altLang="en-US" dirty="0" smtClean="0"/>
              <a:t>端，自动跳转登录至</a:t>
            </a:r>
            <a:r>
              <a:rPr lang="en-US" altLang="zh-CN" dirty="0" smtClean="0"/>
              <a:t>IWRS</a:t>
            </a:r>
            <a:r>
              <a:rPr lang="zh-CN" altLang="en-US" dirty="0"/>
              <a:t>系统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30" y="1614759"/>
            <a:ext cx="9929206" cy="498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8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ctrTitle"/>
          </p:nvPr>
        </p:nvSpPr>
        <p:spPr>
          <a:xfrm>
            <a:off x="846138" y="1122363"/>
            <a:ext cx="8608758" cy="2055812"/>
          </a:xfrm>
        </p:spPr>
        <p:txBody>
          <a:bodyPr vert="horz" wrap="square" lIns="91440" tIns="45720" rIns="91440" bIns="45720" anchor="b"/>
          <a:lstStyle/>
          <a:p>
            <a:pPr eaLnBrk="1" hangingPunct="1"/>
            <a:r>
              <a:rPr lang="en-US" altLang="zh-CN" kern="1200" dirty="0" smtClean="0">
                <a:latin typeface="Source Han Serif CN" pitchFamily="18" charset="-128"/>
                <a:ea typeface="Source Han Serif CN" pitchFamily="18" charset="-128"/>
                <a:cs typeface="+mj-cs"/>
              </a:rPr>
              <a:t>2. </a:t>
            </a:r>
            <a:r>
              <a:rPr lang="en-US" altLang="zh-CN" dirty="0" smtClean="0">
                <a:latin typeface="Source Han Serif CN" pitchFamily="18" charset="-128"/>
              </a:rPr>
              <a:t>IWRS </a:t>
            </a:r>
            <a:r>
              <a:rPr lang="zh-CN" altLang="en-US" dirty="0" smtClean="0">
                <a:latin typeface="Source Han Serif CN" pitchFamily="18" charset="-128"/>
              </a:rPr>
              <a:t>端项目设计与使用</a:t>
            </a:r>
            <a:endParaRPr lang="zh-CN" altLang="en-US" kern="1200" dirty="0">
              <a:latin typeface="Source Han Serif CN" pitchFamily="18" charset="-128"/>
              <a:ea typeface="Source Han Serif CN" pitchFamily="18" charset="-128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82040" y="3931920"/>
            <a:ext cx="11018520" cy="11251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800" b="1" i="0" kern="1200">
                <a:solidFill>
                  <a:schemeClr val="bg1"/>
                </a:solidFill>
                <a:latin typeface="GT America Trial" pitchFamily="2" charset="0"/>
                <a:ea typeface="Source Han Serif CN" pitchFamily="18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9pPr>
          </a:lstStyle>
          <a:p>
            <a:pPr eaLnBrk="1" hangingPunct="1"/>
            <a:r>
              <a:rPr lang="zh-CN" altLang="en-US" sz="4400" dirty="0" smtClean="0">
                <a:latin typeface="Source Han Serif CN" pitchFamily="18" charset="-128"/>
              </a:rPr>
              <a:t>可登录角色：</a:t>
            </a:r>
            <a:r>
              <a:rPr lang="en-US" altLang="zh-CN" sz="4400" dirty="0" smtClean="0">
                <a:latin typeface="Source Han Serif CN" pitchFamily="18" charset="-128"/>
              </a:rPr>
              <a:t>PI</a:t>
            </a:r>
            <a:r>
              <a:rPr lang="zh-CN" altLang="en-US" sz="4400" dirty="0" smtClean="0">
                <a:latin typeface="Source Han Serif CN" pitchFamily="18" charset="-128"/>
              </a:rPr>
              <a:t>、研究者、统计师、研究助理</a:t>
            </a:r>
            <a:endParaRPr lang="zh-CN" altLang="en-US" sz="4400" dirty="0">
              <a:latin typeface="Source Han Serif CN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75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ctrTitle"/>
          </p:nvPr>
        </p:nvSpPr>
        <p:spPr>
          <a:xfrm>
            <a:off x="846138" y="1122363"/>
            <a:ext cx="8608758" cy="2055812"/>
          </a:xfrm>
        </p:spPr>
        <p:txBody>
          <a:bodyPr vert="horz" wrap="square" lIns="91440" tIns="45720" rIns="91440" bIns="45720" anchor="b"/>
          <a:lstStyle/>
          <a:p>
            <a:pPr eaLnBrk="1" hangingPunct="1"/>
            <a:r>
              <a:rPr lang="en-US" altLang="zh-CN" kern="1200" dirty="0">
                <a:latin typeface="Source Han Serif CN" pitchFamily="18" charset="-128"/>
                <a:ea typeface="Source Han Serif CN" pitchFamily="18" charset="-128"/>
                <a:cs typeface="+mj-cs"/>
              </a:rPr>
              <a:t>1. </a:t>
            </a:r>
            <a:r>
              <a:rPr lang="en-US" altLang="zh-CN" dirty="0" smtClean="0">
                <a:latin typeface="Source Han Serif CN" pitchFamily="18" charset="-128"/>
              </a:rPr>
              <a:t>Account </a:t>
            </a:r>
            <a:r>
              <a:rPr lang="zh-CN" altLang="en-US" dirty="0" smtClean="0">
                <a:latin typeface="Source Han Serif CN" pitchFamily="18" charset="-128"/>
              </a:rPr>
              <a:t>端项目创建与授权</a:t>
            </a:r>
            <a:endParaRPr lang="zh-CN" altLang="en-US" kern="1200" dirty="0">
              <a:latin typeface="Source Han Serif CN" pitchFamily="18" charset="-128"/>
              <a:ea typeface="Source Han Serif CN" pitchFamily="18" charset="-128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73936" y="4151376"/>
            <a:ext cx="8485632" cy="95834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>
            <a:normAutofit fontScale="775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800" b="1" i="0" kern="1200">
                <a:solidFill>
                  <a:schemeClr val="bg1"/>
                </a:solidFill>
                <a:latin typeface="GT America Trial" pitchFamily="2" charset="0"/>
                <a:ea typeface="Source Han Serif CN" pitchFamily="18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Source Han Serif CN" pitchFamily="18" charset="-128"/>
                <a:ea typeface="Source Han Serif CN" pitchFamily="18" charset="-128"/>
              </a:defRPr>
            </a:lvl9pPr>
          </a:lstStyle>
          <a:p>
            <a:pPr eaLnBrk="1" hangingPunct="1"/>
            <a:r>
              <a:rPr lang="zh-CN" altLang="en-US" dirty="0" smtClean="0">
                <a:latin typeface="Source Han Serif CN" pitchFamily="18" charset="-128"/>
              </a:rPr>
              <a:t>可登录角色：</a:t>
            </a:r>
            <a:r>
              <a:rPr lang="zh-CN" altLang="en-US" dirty="0">
                <a:latin typeface="Source Han Serif CN" pitchFamily="18" charset="-128"/>
              </a:rPr>
              <a:t>项目</a:t>
            </a:r>
            <a:r>
              <a:rPr lang="zh-CN" altLang="en-US" dirty="0" smtClean="0">
                <a:latin typeface="Source Han Serif CN" pitchFamily="18" charset="-128"/>
              </a:rPr>
              <a:t>管理员、超级管理员</a:t>
            </a:r>
            <a:endParaRPr lang="zh-CN" altLang="en-US" dirty="0">
              <a:latin typeface="Source Han Serif CN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IWRS</a:t>
            </a:r>
            <a:r>
              <a:rPr lang="zh-CN" altLang="en-US" sz="3200" dirty="0" smtClean="0"/>
              <a:t> </a:t>
            </a:r>
            <a:r>
              <a:rPr lang="zh-CN" altLang="en-US" sz="3200" dirty="0"/>
              <a:t>端</a:t>
            </a:r>
          </a:p>
        </p:txBody>
      </p:sp>
      <p:sp>
        <p:nvSpPr>
          <p:cNvPr id="5" name="矩形 4"/>
          <p:cNvSpPr/>
          <p:nvPr/>
        </p:nvSpPr>
        <p:spPr>
          <a:xfrm>
            <a:off x="1073265" y="1012181"/>
            <a:ext cx="5484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dirty="0" smtClean="0"/>
              <a:t>IWRS </a:t>
            </a:r>
            <a:r>
              <a:rPr lang="zh-CN" altLang="en-US" dirty="0" smtClean="0"/>
              <a:t>端菜单架构及功能</a:t>
            </a:r>
            <a:endParaRPr lang="zh-CN" altLang="en-US" dirty="0"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7" y="1381513"/>
            <a:ext cx="9536684" cy="52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0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IWRS</a:t>
            </a:r>
            <a:r>
              <a:rPr lang="zh-CN" altLang="en-US" sz="3200" dirty="0" smtClean="0"/>
              <a:t> 登录</a:t>
            </a:r>
            <a:endParaRPr lang="zh-CN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1122999" y="927270"/>
            <a:ext cx="5087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dirty="0" smtClean="0"/>
              <a:t>IWRS</a:t>
            </a:r>
            <a:r>
              <a:rPr lang="zh-CN" altLang="en-US" dirty="0" smtClean="0"/>
              <a:t>端 登录网址：</a:t>
            </a:r>
            <a:r>
              <a:rPr lang="en-US" altLang="zh-CN" b="1" dirty="0" smtClean="0"/>
              <a:t>172.16.1.19:9003 </a:t>
            </a:r>
            <a:endParaRPr lang="zh-CN" altLang="en-US" sz="3200" dirty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99" y="1635052"/>
            <a:ext cx="9753599" cy="491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15377" y="789820"/>
            <a:ext cx="7336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登录后或者直接链接跳转此页面，选择准备设计的项目</a:t>
            </a:r>
            <a:endParaRPr lang="zh-CN" altLang="en-US" sz="32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279980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选择项目</a:t>
            </a:r>
            <a:endParaRPr lang="zh-CN" altLang="en-US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377" y="1505298"/>
            <a:ext cx="10141380" cy="51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88288" y="886579"/>
            <a:ext cx="1066800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选择新项目，会弹出初始化设计页面，按随机的参数配置后，项目进行初始化；</a:t>
            </a:r>
            <a:endParaRPr lang="en-US" altLang="zh-CN" dirty="0" smtClean="0"/>
          </a:p>
          <a:p>
            <a:pPr lvl="0"/>
            <a:r>
              <a:rPr lang="zh-CN" altLang="zh-CN" dirty="0" smtClean="0"/>
              <a:t>新增</a:t>
            </a:r>
            <a:r>
              <a:rPr lang="zh-CN" altLang="en-US" dirty="0"/>
              <a:t>项目环境，每个项目可以创建两个环境</a:t>
            </a:r>
            <a:r>
              <a:rPr lang="en-US" altLang="zh-CN" dirty="0" smtClean="0"/>
              <a:t>UAT</a:t>
            </a:r>
            <a:r>
              <a:rPr lang="zh-CN" altLang="en-US" dirty="0" smtClean="0"/>
              <a:t>测试项目、</a:t>
            </a:r>
            <a:r>
              <a:rPr lang="en-US" altLang="zh-CN" dirty="0" smtClean="0"/>
              <a:t>PRO</a:t>
            </a:r>
            <a:r>
              <a:rPr lang="zh-CN" altLang="en-US" dirty="0" smtClean="0"/>
              <a:t>正式项目，</a:t>
            </a:r>
            <a:r>
              <a:rPr lang="en-US" altLang="zh-CN" dirty="0"/>
              <a:t>UAT</a:t>
            </a:r>
            <a:r>
              <a:rPr lang="zh-CN" altLang="en-US" dirty="0"/>
              <a:t>用来测试，</a:t>
            </a:r>
            <a:r>
              <a:rPr lang="en-US" altLang="zh-CN" dirty="0"/>
              <a:t>PRO</a:t>
            </a:r>
            <a:r>
              <a:rPr lang="zh-CN" altLang="en-US" dirty="0"/>
              <a:t>用来生产正式录入数据；</a:t>
            </a:r>
            <a:endParaRPr lang="en-US" altLang="zh-CN" dirty="0" smtClean="0"/>
          </a:p>
          <a:p>
            <a:pPr lvl="0"/>
            <a:endParaRPr lang="zh-CN" altLang="en-US" sz="32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初始化设计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4" y="1856508"/>
            <a:ext cx="10021456" cy="46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4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22680" y="886578"/>
            <a:ext cx="9794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系统管理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项目设计</a:t>
            </a:r>
            <a:endParaRPr lang="en-US" altLang="zh-CN" dirty="0"/>
          </a:p>
          <a:p>
            <a:r>
              <a:rPr lang="zh-CN" altLang="en-US" dirty="0" smtClean="0"/>
              <a:t>编辑项目：项目属性，通知，受试者标识生成规则，其他配置的更改</a:t>
            </a:r>
            <a:endParaRPr lang="en-US" altLang="zh-CN" dirty="0" smtClean="0"/>
          </a:p>
          <a:p>
            <a:r>
              <a:rPr lang="zh-CN" altLang="en-US" dirty="0" smtClean="0"/>
              <a:t>发布项目：配置由</a:t>
            </a:r>
            <a:r>
              <a:rPr lang="en-US" altLang="zh-CN" dirty="0" smtClean="0"/>
              <a:t>UAT</a:t>
            </a:r>
            <a:r>
              <a:rPr lang="zh-CN" altLang="en-US" dirty="0" smtClean="0"/>
              <a:t>推送到</a:t>
            </a:r>
            <a:r>
              <a:rPr lang="en-US" altLang="zh-CN" dirty="0" smtClean="0"/>
              <a:t>PRO </a:t>
            </a:r>
            <a:r>
              <a:rPr lang="zh-CN" altLang="en-US" dirty="0" smtClean="0"/>
              <a:t>环境，无需重新设计</a:t>
            </a:r>
            <a:endParaRPr lang="en-US" altLang="zh-CN" dirty="0" smtClean="0"/>
          </a:p>
          <a:p>
            <a:r>
              <a:rPr lang="zh-CN" altLang="en-US" dirty="0" smtClean="0"/>
              <a:t>清除数据：只允许清除</a:t>
            </a:r>
            <a:r>
              <a:rPr lang="en-US" altLang="zh-CN" dirty="0" smtClean="0"/>
              <a:t>UAT</a:t>
            </a:r>
            <a:r>
              <a:rPr lang="zh-CN" altLang="en-US" dirty="0" smtClean="0"/>
              <a:t>环境的测试数据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项目设计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80" y="2086907"/>
            <a:ext cx="9573030" cy="46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0030" y="876443"/>
            <a:ext cx="11422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系统管理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角色授权，</a:t>
            </a:r>
            <a:r>
              <a:rPr lang="zh-CN" altLang="en-US" dirty="0" smtClean="0"/>
              <a:t>支持</a:t>
            </a:r>
            <a:r>
              <a:rPr lang="zh-CN" altLang="zh-CN" dirty="0" smtClean="0"/>
              <a:t>新增</a:t>
            </a:r>
            <a:r>
              <a:rPr lang="zh-CN" altLang="zh-CN" dirty="0"/>
              <a:t>特定角色，系统</a:t>
            </a:r>
            <a:r>
              <a:rPr lang="zh-CN" altLang="zh-CN" dirty="0" smtClean="0"/>
              <a:t>默认</a:t>
            </a:r>
            <a:r>
              <a:rPr lang="en-US" altLang="zh-CN" dirty="0" smtClean="0"/>
              <a:t>4</a:t>
            </a:r>
            <a:r>
              <a:rPr lang="zh-CN" altLang="zh-CN" dirty="0" smtClean="0"/>
              <a:t>个</a:t>
            </a:r>
            <a:r>
              <a:rPr lang="zh-CN" altLang="zh-CN" dirty="0"/>
              <a:t>角色，</a:t>
            </a:r>
            <a:r>
              <a:rPr lang="zh-CN" altLang="zh-CN" dirty="0" smtClean="0"/>
              <a:t>其中</a:t>
            </a:r>
            <a:r>
              <a:rPr lang="en-US" altLang="zh-CN" dirty="0" smtClean="0"/>
              <a:t>PI</a:t>
            </a:r>
            <a:r>
              <a:rPr lang="zh-CN" altLang="zh-CN" dirty="0" smtClean="0"/>
              <a:t>（</a:t>
            </a:r>
            <a:r>
              <a:rPr lang="zh-CN" altLang="zh-CN" dirty="0"/>
              <a:t>全部权限），为最大权限管理角色，可以对角色进行编辑权限，是否盲态</a:t>
            </a:r>
            <a:r>
              <a:rPr lang="zh-CN" altLang="zh-CN" dirty="0" smtClean="0"/>
              <a:t>设置</a:t>
            </a:r>
            <a:r>
              <a:rPr lang="zh-CN" altLang="en-US" dirty="0" smtClean="0"/>
              <a:t>；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角色授权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06" y="1652083"/>
            <a:ext cx="9740028" cy="49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72567" y="1145679"/>
            <a:ext cx="10789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系统管理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用户授权，</a:t>
            </a:r>
            <a:r>
              <a:rPr lang="zh-CN" altLang="en-US" dirty="0" smtClean="0"/>
              <a:t>点击右上角“新增”按钮，将新用户勾选保存增加到</a:t>
            </a:r>
            <a:r>
              <a:rPr lang="en-US" altLang="zh-CN" dirty="0" smtClean="0"/>
              <a:t>IWRS</a:t>
            </a:r>
            <a:r>
              <a:rPr lang="zh-CN" altLang="en-US" dirty="0" smtClean="0"/>
              <a:t>系统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用户授权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0" y="1769437"/>
            <a:ext cx="11195957" cy="343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3253" y="1065578"/>
            <a:ext cx="11285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系统管理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>
                <a:sym typeface="Wingdings" panose="05000000000000000000" pitchFamily="2" charset="2"/>
              </a:rPr>
              <a:t>用户授权，</a:t>
            </a:r>
            <a:r>
              <a:rPr lang="zh-CN" altLang="en-US" dirty="0" smtClean="0"/>
              <a:t>点击编辑授权其账户角色，系统默认三类模板角色：</a:t>
            </a:r>
            <a:r>
              <a:rPr lang="en-US" altLang="zh-CN" dirty="0" smtClean="0"/>
              <a:t>PI</a:t>
            </a:r>
            <a:r>
              <a:rPr lang="zh-CN" altLang="en-US" dirty="0" smtClean="0"/>
              <a:t>、研究者、统计师、研究助理；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紧急揭盲结果：可见、不可见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用户授权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16" y="2089303"/>
            <a:ext cx="10915059" cy="366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89836" y="891658"/>
            <a:ext cx="10379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系统管理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通知设置，</a:t>
            </a:r>
            <a:r>
              <a:rPr lang="zh-CN" altLang="en-US" dirty="0" smtClean="0"/>
              <a:t>已经配置短信通知模板内容，可对不同的事件通知的角色进行勾选；如需特殊配置，可以手动更改短信内容及通知的角色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通知设置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36" y="1623806"/>
            <a:ext cx="9973728" cy="503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随机方案</a:t>
            </a:r>
            <a:endParaRPr lang="zh-CN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517236" y="1049129"/>
            <a:ext cx="10863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随机配置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 smtClean="0"/>
              <a:t>随机设计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随机方案</a:t>
            </a:r>
            <a:r>
              <a:rPr lang="zh-CN" altLang="en-US" dirty="0" smtClean="0"/>
              <a:t>，设计内容包括：随机方法、随机规则、盲法；</a:t>
            </a:r>
            <a:endParaRPr lang="zh-CN" altLang="en-US" sz="3200" dirty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36" y="1820722"/>
            <a:ext cx="11328428" cy="407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252824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Account</a:t>
            </a:r>
            <a:r>
              <a:rPr lang="zh-CN" altLang="en-US" sz="3200" dirty="0"/>
              <a:t> </a:t>
            </a:r>
            <a:r>
              <a:rPr lang="zh-CN" altLang="en-US" sz="3200" dirty="0" smtClean="0"/>
              <a:t>端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0" y="2014604"/>
            <a:ext cx="10904222" cy="383828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73265" y="1133109"/>
            <a:ext cx="5484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dirty="0" smtClean="0"/>
              <a:t>Account </a:t>
            </a:r>
            <a:r>
              <a:rPr lang="zh-CN" altLang="en-US" dirty="0" smtClean="0"/>
              <a:t>端菜单架构及功能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58870" y="1036654"/>
            <a:ext cx="11674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/>
              <a:t>随机配置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/>
              <a:t>随机设计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方案分组</a:t>
            </a:r>
            <a:r>
              <a:rPr lang="zh-CN" altLang="en-US" dirty="0" smtClean="0"/>
              <a:t>，</a:t>
            </a:r>
            <a:r>
              <a:rPr lang="zh-CN" altLang="en-US" dirty="0" smtClean="0">
                <a:sym typeface="Wingdings" panose="05000000000000000000" pitchFamily="2" charset="2"/>
              </a:rPr>
              <a:t>点击“新增”设计内容包括：分组编码、分组名称、盲态分组名称、分组比例</a:t>
            </a:r>
            <a:endParaRPr lang="zh-CN" altLang="en-US" sz="32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方案分组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89" y="1848969"/>
            <a:ext cx="11437965" cy="33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2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69214" y="1000981"/>
            <a:ext cx="114223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/>
              <a:t>随机配置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/>
              <a:t>随机设计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分层因素，点击“新增”设计</a:t>
            </a:r>
            <a:r>
              <a:rPr lang="zh-CN" altLang="en-US" dirty="0">
                <a:sym typeface="Wingdings" panose="05000000000000000000" pitchFamily="2" charset="2"/>
              </a:rPr>
              <a:t>内容包括：</a:t>
            </a:r>
            <a:r>
              <a:rPr lang="zh-CN" altLang="en-US" dirty="0" smtClean="0"/>
              <a:t>配置本项目的所有分层因素、分层选项、每个分层的权重比，如无需要可默认填</a:t>
            </a:r>
            <a:r>
              <a:rPr lang="en-US" altLang="zh-CN" dirty="0" smtClean="0"/>
              <a:t>1</a:t>
            </a:r>
            <a:endParaRPr lang="zh-CN" altLang="en-US" sz="32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分层因素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1" y="1972483"/>
            <a:ext cx="11350410" cy="319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1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69214" y="1000981"/>
            <a:ext cx="11422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/>
              <a:t>随机配置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/>
              <a:t>随机设计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分层因素，点击“分层名称”设计</a:t>
            </a:r>
            <a:r>
              <a:rPr lang="zh-CN" altLang="en-US" dirty="0">
                <a:sym typeface="Wingdings" panose="05000000000000000000" pitchFamily="2" charset="2"/>
              </a:rPr>
              <a:t>内容包括</a:t>
            </a:r>
            <a:r>
              <a:rPr lang="zh-CN" altLang="en-US" dirty="0" smtClean="0">
                <a:sym typeface="Wingdings" panose="05000000000000000000" pitchFamily="2" charset="2"/>
              </a:rPr>
              <a:t>：</a:t>
            </a:r>
            <a:r>
              <a:rPr lang="zh-CN" altLang="en-US" dirty="0" smtClean="0"/>
              <a:t>分层因子显示值、分层上限</a:t>
            </a:r>
            <a:endParaRPr lang="zh-CN" altLang="en-US" sz="32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分层因素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13" y="1965034"/>
            <a:ext cx="10986183" cy="34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8277" y="876443"/>
            <a:ext cx="114223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/>
              <a:t>随机配置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/>
              <a:t>随机设计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区组设置</a:t>
            </a:r>
            <a:r>
              <a:rPr lang="en-US" altLang="zh-CN" dirty="0" smtClean="0">
                <a:sym typeface="Wingdings" panose="05000000000000000000" pitchFamily="2" charset="2"/>
              </a:rPr>
              <a:t>/</a:t>
            </a:r>
            <a:r>
              <a:rPr lang="zh-CN" altLang="en-US" dirty="0" smtClean="0">
                <a:sym typeface="Wingdings" panose="05000000000000000000" pitchFamily="2" charset="2"/>
              </a:rPr>
              <a:t>随机序列，内容</a:t>
            </a:r>
            <a:r>
              <a:rPr lang="zh-CN" altLang="en-US" dirty="0">
                <a:sym typeface="Wingdings" panose="05000000000000000000" pitchFamily="2" charset="2"/>
              </a:rPr>
              <a:t>包括：</a:t>
            </a:r>
            <a:r>
              <a:rPr lang="zh-CN" altLang="en-US" dirty="0" smtClean="0"/>
              <a:t>导入或生成本项目的随机序列文件；①若需导入，点击导入区组，可下载具体的格式模板；②点击生成区组，直接生成对应的随机编码列表</a:t>
            </a:r>
            <a:endParaRPr lang="zh-CN" altLang="en-US" sz="32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区组设置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25" y="1738217"/>
            <a:ext cx="10585885" cy="489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受试者变量配置</a:t>
            </a:r>
            <a:endParaRPr lang="zh-CN" altLang="en-US" sz="3200" dirty="0"/>
          </a:p>
        </p:txBody>
      </p:sp>
      <p:sp>
        <p:nvSpPr>
          <p:cNvPr id="3" name="矩形 2"/>
          <p:cNvSpPr/>
          <p:nvPr/>
        </p:nvSpPr>
        <p:spPr>
          <a:xfrm>
            <a:off x="240030" y="1115797"/>
            <a:ext cx="11969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随机配置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受试者变量配置，支持自定义新增需要收集的受试者信息，类型支持三种：日期类型、字符类型、选项型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05" y="1709673"/>
            <a:ext cx="9892831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05738" y="885699"/>
            <a:ext cx="11422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/>
              <a:t>随机配置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上限配置，</a:t>
            </a:r>
            <a:r>
              <a:rPr lang="zh-CN" altLang="en-US" dirty="0" smtClean="0"/>
              <a:t>设置本项目随机上限人数、分层、中心上限人数，该参数可以按需修改，</a:t>
            </a:r>
            <a:r>
              <a:rPr lang="zh-CN" altLang="en-US" b="1" dirty="0" smtClean="0"/>
              <a:t>勾选</a:t>
            </a:r>
            <a:r>
              <a:rPr lang="zh-CN" altLang="en-US" dirty="0" smtClean="0"/>
              <a:t>即生效；</a:t>
            </a:r>
            <a:endParaRPr lang="zh-CN" altLang="en-US" sz="32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上限设置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01" y="1585106"/>
            <a:ext cx="9995254" cy="503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58902" y="986171"/>
            <a:ext cx="11422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供应配置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/>
              <a:t>研究机构设置，默认中心编号为</a:t>
            </a:r>
            <a:r>
              <a:rPr lang="en-US" altLang="zh-CN" dirty="0" smtClean="0"/>
              <a:t>01</a:t>
            </a:r>
            <a:r>
              <a:rPr lang="zh-CN" altLang="en-US" dirty="0" smtClean="0"/>
              <a:t>、研究中心自动激活，如需暂停或者关闭 可手动进行修改</a:t>
            </a:r>
            <a:endParaRPr lang="zh-CN" altLang="en-US" sz="32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中心激活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15" y="1841355"/>
            <a:ext cx="11218067" cy="366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7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新增受试者</a:t>
            </a:r>
            <a:endParaRPr lang="zh-CN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683298" y="891253"/>
            <a:ext cx="9190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受试者管理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/>
              <a:t>受试者列表，支持受试者新增、受试者随机、受试者紧急揭盲等操作；</a:t>
            </a:r>
            <a:endParaRPr lang="zh-CN" altLang="en-US" sz="3200" dirty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5" y="1772816"/>
            <a:ext cx="11231611" cy="38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新增受试者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358902" y="986171"/>
            <a:ext cx="114223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/>
              <a:t>受试者管理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/>
              <a:t>受试者列表，点击</a:t>
            </a:r>
            <a:r>
              <a:rPr lang="zh-CN" altLang="en-US" dirty="0" smtClean="0"/>
              <a:t>“新增”，弹出受试者信息录入框，不同的项目新增页面不同，本项目为模板录入项目，保存 输入登录密码验证，来确认该新增操作</a:t>
            </a:r>
            <a:endParaRPr lang="zh-CN" altLang="en-US" sz="3200" dirty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13" y="1942863"/>
            <a:ext cx="8941836" cy="45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1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74697" y="995315"/>
            <a:ext cx="11422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受试者管理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/>
              <a:t>受试者列表</a:t>
            </a:r>
            <a:r>
              <a:rPr lang="zh-CN" altLang="en-US" dirty="0" smtClean="0"/>
              <a:t>，点击修改按钮对受试者信息进行修改编辑；点击“随机”按钮，确认随机  输入登录密码进行</a:t>
            </a:r>
            <a:r>
              <a:rPr lang="zh-CN" altLang="en-US" dirty="0"/>
              <a:t>验证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随机</a:t>
            </a:r>
            <a:r>
              <a:rPr lang="zh-CN" altLang="en-US" sz="3200" dirty="0" smtClean="0"/>
              <a:t>受试者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963" y="1987420"/>
            <a:ext cx="8968183" cy="45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34720" y="877319"/>
            <a:ext cx="5484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dirty="0" smtClean="0"/>
              <a:t>Account </a:t>
            </a:r>
            <a:r>
              <a:rPr lang="zh-CN" altLang="en-US" dirty="0" smtClean="0"/>
              <a:t>端内网登录网址：</a:t>
            </a:r>
            <a:r>
              <a:rPr lang="en-US" altLang="zh-CN" b="1" dirty="0" smtClean="0"/>
              <a:t>172.16.1.19:9001 </a:t>
            </a:r>
            <a:endParaRPr lang="zh-CN" altLang="en-US" sz="32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252824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Account</a:t>
            </a:r>
            <a:r>
              <a:rPr lang="zh-CN" altLang="en-US" sz="3200" dirty="0"/>
              <a:t> </a:t>
            </a:r>
            <a:r>
              <a:rPr lang="zh-CN" altLang="en-US" sz="3200" dirty="0" smtClean="0"/>
              <a:t>登录</a:t>
            </a:r>
            <a:endParaRPr lang="zh-CN" altLang="en-US" sz="3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55" y="1462094"/>
            <a:ext cx="8890194" cy="448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2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63689" y="1055618"/>
            <a:ext cx="83128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如果需要，可以点击打印，将受试者随机分组的页面打印签字留存；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打印</a:t>
            </a:r>
            <a:r>
              <a:rPr lang="zh-CN" altLang="en-US" sz="3200" dirty="0" smtClean="0"/>
              <a:t>受试者随机页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89" y="1589316"/>
            <a:ext cx="9891522" cy="498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0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266238" y="1131035"/>
            <a:ext cx="8837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受试者管理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/>
              <a:t>受试者列表，点击</a:t>
            </a:r>
            <a:r>
              <a:rPr lang="zh-CN" altLang="en-US" dirty="0" smtClean="0"/>
              <a:t>“受试者列表”页面上的编辑按钮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受试者紧急揭盲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64" y="1652823"/>
            <a:ext cx="9855200" cy="496866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067176" y="1652823"/>
            <a:ext cx="573116" cy="1482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4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0030" y="836249"/>
            <a:ext cx="11422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受试者管理</a:t>
            </a:r>
            <a:r>
              <a:rPr lang="en-US" altLang="zh-CN" dirty="0">
                <a:sym typeface="Wingdings" panose="05000000000000000000" pitchFamily="2" charset="2"/>
              </a:rPr>
              <a:t>--&gt;</a:t>
            </a:r>
            <a:r>
              <a:rPr lang="zh-CN" altLang="en-US" dirty="0"/>
              <a:t>受试者列表，点击</a:t>
            </a:r>
            <a:r>
              <a:rPr lang="zh-CN" altLang="en-US" dirty="0" smtClean="0"/>
              <a:t>“受试者列表”页面的揭盲按钮，确认该受试者及填写紧急揭盲原因，完成密码验证，该受试者紧急揭盲完成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受试者紧急揭盲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03" y="1574013"/>
            <a:ext cx="9921551" cy="500211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122592" y="1578935"/>
            <a:ext cx="573116" cy="148268"/>
          </a:xfrm>
          <a:prstGeom prst="rect">
            <a:avLst/>
          </a:prstGeom>
          <a:solidFill>
            <a:srgbClr val="A3A3A3"/>
          </a:solidFill>
          <a:ln>
            <a:solidFill>
              <a:srgbClr val="A3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775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26836" y="1022575"/>
            <a:ext cx="5703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受试者紧急揭盲完成，可以成功知道该受试者的组别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240030" y="307688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受试者紧急揭盲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836" y="1523230"/>
            <a:ext cx="9930999" cy="500687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150304" y="1523230"/>
            <a:ext cx="573116" cy="1482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236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1512" y="235033"/>
            <a:ext cx="584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随机汇总报告</a:t>
            </a:r>
            <a:r>
              <a:rPr lang="en-US" altLang="zh-CN" sz="3200" dirty="0" smtClean="0"/>
              <a:t>-</a:t>
            </a:r>
            <a:r>
              <a:rPr lang="zh-CN" altLang="en-US" sz="3200" dirty="0" smtClean="0"/>
              <a:t>受试者数据报表</a:t>
            </a:r>
            <a:endParaRPr lang="zh-CN" altLang="en-US" sz="3200" dirty="0"/>
          </a:p>
        </p:txBody>
      </p:sp>
      <p:sp>
        <p:nvSpPr>
          <p:cNvPr id="6" name="文本框 5"/>
          <p:cNvSpPr txBox="1"/>
          <p:nvPr/>
        </p:nvSpPr>
        <p:spPr>
          <a:xfrm>
            <a:off x="795527" y="980058"/>
            <a:ext cx="1093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报表内容：受试者随机基本信息，支持查看或导出；</a:t>
            </a:r>
            <a:endParaRPr lang="en-US" altLang="zh-CN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85" y="1614195"/>
            <a:ext cx="9933775" cy="500827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168772" y="1625115"/>
            <a:ext cx="573116" cy="1482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6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1512" y="235033"/>
            <a:ext cx="584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随机汇总报告</a:t>
            </a:r>
            <a:r>
              <a:rPr lang="en-US" altLang="zh-CN" sz="3200" dirty="0" smtClean="0"/>
              <a:t>-</a:t>
            </a:r>
            <a:r>
              <a:rPr lang="zh-CN" altLang="en-US" sz="3200" dirty="0" smtClean="0"/>
              <a:t>受试者状态图表</a:t>
            </a:r>
            <a:endParaRPr lang="zh-CN" altLang="en-US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950582" y="916518"/>
            <a:ext cx="1093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报表内容：受试者筛选、入组人数汇总统计，支持查看；</a:t>
            </a:r>
            <a:endParaRPr lang="en-US" altLang="zh-CN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37" y="1382560"/>
            <a:ext cx="10425403" cy="52561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639829" y="1394196"/>
            <a:ext cx="573116" cy="1482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1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1512" y="235033"/>
            <a:ext cx="584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随机汇总报告</a:t>
            </a:r>
            <a:r>
              <a:rPr lang="en-US" altLang="zh-CN" sz="3200" dirty="0" smtClean="0"/>
              <a:t>-</a:t>
            </a:r>
            <a:r>
              <a:rPr lang="zh-CN" altLang="en-US" sz="3200" dirty="0" smtClean="0"/>
              <a:t>受试者分层图表</a:t>
            </a:r>
            <a:endParaRPr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1015237" y="916518"/>
            <a:ext cx="720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报表内容：受试者分层人数汇总统计，支持查看；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81" y="1483289"/>
            <a:ext cx="10193423" cy="51391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455097" y="1495811"/>
            <a:ext cx="573116" cy="1482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0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1512" y="235033"/>
            <a:ext cx="584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随机汇总报告</a:t>
            </a:r>
            <a:r>
              <a:rPr lang="en-US" altLang="zh-CN" sz="3200" dirty="0" smtClean="0"/>
              <a:t>-</a:t>
            </a:r>
            <a:r>
              <a:rPr lang="zh-CN" altLang="en-US" sz="3200" dirty="0" smtClean="0"/>
              <a:t>受试者状态统计</a:t>
            </a:r>
            <a:endParaRPr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664255" y="904739"/>
            <a:ext cx="654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报表内容：受试者入组状态汇总统计，支持查看或导出；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09" y="1612248"/>
            <a:ext cx="9698182" cy="4889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928632" y="1597407"/>
            <a:ext cx="573116" cy="1482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4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1512" y="235033"/>
            <a:ext cx="584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随机汇总报告</a:t>
            </a:r>
            <a:r>
              <a:rPr lang="en-US" altLang="zh-CN" sz="3200" dirty="0" smtClean="0"/>
              <a:t>-</a:t>
            </a:r>
            <a:r>
              <a:rPr lang="zh-CN" altLang="en-US" sz="3200" dirty="0" smtClean="0"/>
              <a:t>受试者组别统计</a:t>
            </a:r>
            <a:endParaRPr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950582" y="956617"/>
            <a:ext cx="907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报表内容：受试者入组组别汇总统计，支持查看或导出；仅非盲人员可查看导出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069" y="1494432"/>
            <a:ext cx="10131349" cy="51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1512" y="235033"/>
            <a:ext cx="6755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随机汇总报告</a:t>
            </a:r>
            <a:r>
              <a:rPr lang="en-US" altLang="zh-CN" sz="3200" dirty="0" smtClean="0"/>
              <a:t>-</a:t>
            </a:r>
            <a:r>
              <a:rPr lang="zh-CN" altLang="en-US" sz="3200" dirty="0" smtClean="0"/>
              <a:t>受试者紧急揭盲报表</a:t>
            </a:r>
            <a:endParaRPr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950582" y="970382"/>
            <a:ext cx="654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报表内容：受试者紧急揭盲信息列表，支持查看或导出；</a:t>
            </a:r>
            <a:endParaRPr lang="en-US" altLang="zh-CN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1450584"/>
            <a:ext cx="10304107" cy="519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228870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新增</a:t>
            </a:r>
            <a:r>
              <a:rPr lang="zh-CN" altLang="en-US" sz="3200" dirty="0"/>
              <a:t>中心</a:t>
            </a:r>
          </a:p>
        </p:txBody>
      </p:sp>
      <p:sp>
        <p:nvSpPr>
          <p:cNvPr id="6" name="矩形 5"/>
          <p:cNvSpPr/>
          <p:nvPr/>
        </p:nvSpPr>
        <p:spPr>
          <a:xfrm>
            <a:off x="441198" y="974395"/>
            <a:ext cx="6471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系统信息管理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研究中心</a:t>
            </a:r>
            <a:r>
              <a:rPr lang="zh-CN" altLang="en-US" dirty="0" smtClean="0"/>
              <a:t>，点击右上角“新增”按钮</a:t>
            </a:r>
            <a:endParaRPr lang="zh-CN" altLang="en-US" sz="3200" dirty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71" y="1721130"/>
            <a:ext cx="11516502" cy="42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7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1512" y="235033"/>
            <a:ext cx="584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帮助中心</a:t>
            </a:r>
            <a:r>
              <a:rPr lang="en-US" altLang="zh-CN" sz="3200" dirty="0" smtClean="0"/>
              <a:t>-</a:t>
            </a:r>
            <a:r>
              <a:rPr lang="zh-CN" altLang="en-US" sz="3200" dirty="0" smtClean="0"/>
              <a:t>问题反馈</a:t>
            </a:r>
            <a:endParaRPr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950582" y="970382"/>
            <a:ext cx="986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问题反馈：点击小问号圆球，可以支持在线提交问题；会根据各个老师的反馈及时解答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49" y="1558002"/>
            <a:ext cx="9753608" cy="491744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025889" y="1558002"/>
            <a:ext cx="573116" cy="148268"/>
          </a:xfrm>
          <a:prstGeom prst="rect">
            <a:avLst/>
          </a:prstGeom>
          <a:solidFill>
            <a:srgbClr val="CCCCCC"/>
          </a:solidFill>
          <a:ln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42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70803" cy="701539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94048" y="4041858"/>
            <a:ext cx="56335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 smtClean="0">
                <a:solidFill>
                  <a:srgbClr val="FFFFFF"/>
                </a:solidFill>
                <a:latin typeface="+mn-ea"/>
              </a:rPr>
              <a:t>系统供应商联系方式</a:t>
            </a:r>
            <a:endParaRPr lang="en-US" altLang="zh-CN" sz="1400" b="1" dirty="0" smtClean="0">
              <a:solidFill>
                <a:srgbClr val="FFFFFF"/>
              </a:solidFill>
              <a:latin typeface="+mn-ea"/>
            </a:endParaRPr>
          </a:p>
          <a:p>
            <a:endParaRPr lang="zh-CN" altLang="en-US" sz="1400" b="1" dirty="0" smtClean="0">
              <a:solidFill>
                <a:srgbClr val="FFFFFF"/>
              </a:solidFill>
              <a:latin typeface="+mn-ea"/>
            </a:endParaRPr>
          </a:p>
          <a:p>
            <a:r>
              <a:rPr lang="zh-CN" altLang="en-US" sz="1400" dirty="0" smtClean="0">
                <a:solidFill>
                  <a:srgbClr val="FFFFFF"/>
                </a:solidFill>
                <a:latin typeface="+mn-ea"/>
              </a:rPr>
              <a:t>地址：北京市海淀区花园北路</a:t>
            </a:r>
            <a:r>
              <a:rPr lang="en-US" altLang="zh-CN" sz="1400" dirty="0" smtClean="0">
                <a:solidFill>
                  <a:srgbClr val="FFFFFF"/>
                </a:solidFill>
                <a:latin typeface="+mn-ea"/>
              </a:rPr>
              <a:t>35</a:t>
            </a:r>
            <a:r>
              <a:rPr lang="zh-CN" altLang="en-US" sz="1400" dirty="0" smtClean="0">
                <a:solidFill>
                  <a:srgbClr val="FFFFFF"/>
                </a:solidFill>
                <a:latin typeface="+mn-ea"/>
              </a:rPr>
              <a:t>号院</a:t>
            </a:r>
            <a:r>
              <a:rPr lang="en-US" altLang="zh-CN" sz="1400" dirty="0" smtClean="0">
                <a:solidFill>
                  <a:srgbClr val="FFFFFF"/>
                </a:solidFill>
                <a:latin typeface="+mn-ea"/>
              </a:rPr>
              <a:t>9</a:t>
            </a:r>
            <a:r>
              <a:rPr lang="zh-CN" altLang="en-US" sz="1400" dirty="0" smtClean="0">
                <a:solidFill>
                  <a:srgbClr val="FFFFFF"/>
                </a:solidFill>
                <a:latin typeface="+mn-ea"/>
              </a:rPr>
              <a:t>号楼健康智谷大厦</a:t>
            </a:r>
            <a:r>
              <a:rPr lang="en-US" altLang="zh-CN" sz="1400" dirty="0" smtClean="0">
                <a:solidFill>
                  <a:srgbClr val="FFFFFF"/>
                </a:solidFill>
                <a:latin typeface="+mn-ea"/>
              </a:rPr>
              <a:t>10</a:t>
            </a:r>
            <a:r>
              <a:rPr lang="zh-CN" altLang="en-US" sz="1400" dirty="0" smtClean="0">
                <a:solidFill>
                  <a:srgbClr val="FFFFFF"/>
                </a:solidFill>
                <a:latin typeface="+mn-ea"/>
              </a:rPr>
              <a:t>层</a:t>
            </a:r>
            <a:endParaRPr lang="en-US" altLang="zh-CN" sz="1400" dirty="0" smtClean="0">
              <a:solidFill>
                <a:srgbClr val="FFFFFF"/>
              </a:solidFill>
              <a:latin typeface="+mn-ea"/>
            </a:endParaRPr>
          </a:p>
          <a:p>
            <a:endParaRPr lang="en-US" altLang="zh-CN" sz="1400" dirty="0" smtClean="0">
              <a:solidFill>
                <a:schemeClr val="bg1"/>
              </a:solidFill>
              <a:latin typeface="+mn-ea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+mn-ea"/>
              </a:rPr>
              <a:t>工程师电话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：</a:t>
            </a:r>
            <a:r>
              <a:rPr lang="en-US" altLang="zh-CN" sz="1400" dirty="0" smtClean="0">
                <a:solidFill>
                  <a:schemeClr val="bg1"/>
                </a:solidFill>
                <a:latin typeface="+mn-ea"/>
              </a:rPr>
              <a:t>17319222907</a:t>
            </a:r>
            <a:r>
              <a:rPr lang="zh-CN" altLang="en-US" sz="1400" dirty="0" smtClean="0">
                <a:solidFill>
                  <a:schemeClr val="bg1"/>
                </a:solidFill>
                <a:latin typeface="+mn-ea"/>
              </a:rPr>
              <a:t>（李青涛）、</a:t>
            </a:r>
            <a:r>
              <a:rPr lang="en-US" altLang="zh-CN" sz="1400" dirty="0">
                <a:solidFill>
                  <a:schemeClr val="bg1"/>
                </a:solidFill>
              </a:rPr>
              <a:t>18510164338</a:t>
            </a:r>
            <a:r>
              <a:rPr lang="zh-CN" altLang="en-US" sz="1400" dirty="0" smtClean="0">
                <a:solidFill>
                  <a:schemeClr val="bg1"/>
                </a:solidFill>
                <a:latin typeface="+mn-ea"/>
              </a:rPr>
              <a:t>（吕金波）</a:t>
            </a:r>
            <a:endParaRPr lang="en-US" altLang="zh-CN" sz="1400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zh-CN" sz="1400" dirty="0" smtClean="0">
                <a:solidFill>
                  <a:schemeClr val="bg1"/>
                </a:solidFill>
                <a:latin typeface="+mn-ea"/>
              </a:rPr>
              <a:t>                 </a:t>
            </a:r>
          </a:p>
          <a:p>
            <a:r>
              <a:rPr lang="zh-CN" altLang="en-US" sz="1400" dirty="0" smtClean="0">
                <a:solidFill>
                  <a:schemeClr val="bg1"/>
                </a:solidFill>
                <a:latin typeface="+mn-ea"/>
              </a:rPr>
              <a:t>支持电话：</a:t>
            </a:r>
            <a:r>
              <a:rPr lang="en-US" altLang="zh-CN" sz="1400" dirty="0">
                <a:solidFill>
                  <a:schemeClr val="bg1"/>
                </a:solidFill>
              </a:rPr>
              <a:t>(010) 8205 </a:t>
            </a:r>
            <a:r>
              <a:rPr lang="en-US" altLang="zh-CN" sz="1400" dirty="0" smtClean="0">
                <a:solidFill>
                  <a:schemeClr val="bg1"/>
                </a:solidFill>
              </a:rPr>
              <a:t>3158</a:t>
            </a:r>
          </a:p>
          <a:p>
            <a:endParaRPr lang="en-US" altLang="zh-CN" sz="1400" dirty="0">
              <a:solidFill>
                <a:schemeClr val="bg1"/>
              </a:solidFill>
              <a:latin typeface="+mn-ea"/>
            </a:endParaRPr>
          </a:p>
          <a:p>
            <a:endParaRPr lang="zh-CN" altLang="en-US" sz="1400" dirty="0" smtClean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630" y="929926"/>
            <a:ext cx="12186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新增中心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名称*、等级*、类型*  及其他辅助信息按需收集填写</a:t>
            </a:r>
            <a:endParaRPr lang="zh-CN" altLang="en-US" sz="32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228870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新增</a:t>
            </a:r>
            <a:r>
              <a:rPr lang="zh-CN" altLang="en-US" sz="3200" dirty="0"/>
              <a:t>中心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5" y="1835661"/>
            <a:ext cx="11442316" cy="34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228870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新增用户</a:t>
            </a:r>
            <a:endParaRPr lang="zh-CN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441198" y="1084548"/>
            <a:ext cx="8453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系统信息管理</a:t>
            </a:r>
            <a:r>
              <a:rPr lang="en-US" altLang="zh-CN" dirty="0" smtClean="0">
                <a:sym typeface="Wingdings" panose="05000000000000000000" pitchFamily="2" charset="2"/>
              </a:rPr>
              <a:t>--&gt;</a:t>
            </a:r>
            <a:r>
              <a:rPr lang="zh-CN" altLang="en-US" dirty="0" smtClean="0">
                <a:sym typeface="Wingdings" panose="05000000000000000000" pitchFamily="2" charset="2"/>
              </a:rPr>
              <a:t>用户管理</a:t>
            </a:r>
            <a:r>
              <a:rPr lang="zh-CN" altLang="en-US" dirty="0" smtClean="0"/>
              <a:t>，点击右上角“医渡云账户拉取”、“新增”按钮；</a:t>
            </a:r>
            <a:endParaRPr lang="en-US" altLang="zh-CN" dirty="0" smtClean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1" y="1941436"/>
            <a:ext cx="11462327" cy="39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0030" y="228870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新增用户</a:t>
            </a:r>
            <a:endParaRPr lang="zh-CN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441198" y="968414"/>
            <a:ext cx="11288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点击右上角“医渡云账户拉取”，可支持姓名、登录</a:t>
            </a:r>
            <a:r>
              <a:rPr lang="en-US" altLang="zh-CN" dirty="0" smtClean="0"/>
              <a:t>ID</a:t>
            </a:r>
            <a:r>
              <a:rPr lang="zh-CN" altLang="en-US" dirty="0" smtClean="0"/>
              <a:t>、邮箱来支持查询拉取，拉取后密码未改变同大数据管理平台；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3" y="1725992"/>
            <a:ext cx="11517661" cy="42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0030" y="929926"/>
            <a:ext cx="119519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无医渡云账户可以</a:t>
            </a:r>
            <a:r>
              <a:rPr lang="zh-CN" altLang="en-US" dirty="0"/>
              <a:t>点击</a:t>
            </a:r>
            <a:r>
              <a:rPr lang="zh-CN" altLang="en-US" dirty="0" smtClean="0"/>
              <a:t>“新增”按钮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姓名*、用户名*、邮箱*、手机*、院区科室*、用户角色（默认普通用户）、是否启用（默认启用）</a:t>
            </a:r>
            <a:endParaRPr lang="zh-CN" altLang="en-US" sz="32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228870"/>
            <a:ext cx="479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新增用户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29" y="2020026"/>
            <a:ext cx="11502849" cy="376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2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Pharma Dark">
  <a:themeElements>
    <a:clrScheme name="Pharma">
      <a:dk1>
        <a:srgbClr val="172734"/>
      </a:dk1>
      <a:lt1>
        <a:srgbClr val="FFFFFF"/>
      </a:lt1>
      <a:dk2>
        <a:srgbClr val="5F6770"/>
      </a:dk2>
      <a:lt2>
        <a:srgbClr val="E7E6E6"/>
      </a:lt2>
      <a:accent1>
        <a:srgbClr val="20A0FE"/>
      </a:accent1>
      <a:accent2>
        <a:srgbClr val="FF4949"/>
      </a:accent2>
      <a:accent3>
        <a:srgbClr val="DB3070"/>
      </a:accent3>
      <a:accent4>
        <a:srgbClr val="FAD10B"/>
      </a:accent4>
      <a:accent5>
        <a:srgbClr val="16D0C2"/>
      </a:accent5>
      <a:accent6>
        <a:srgbClr val="28BC5C"/>
      </a:accent6>
      <a:hlink>
        <a:srgbClr val="20A0FE"/>
      </a:hlink>
      <a:folHlink>
        <a:srgbClr val="615FCA"/>
      </a:folHlink>
    </a:clrScheme>
    <a:fontScheme name="Calibri-Cambria">
      <a:majorFont>
        <a:latin typeface="Source Han Serif CN"/>
        <a:ea typeface=""/>
        <a:cs typeface=""/>
        <a:font script="Jpan" typeface="HGｺﾞｼｯｸM"/>
        <a:font script="Hang" typeface="맑은 고딕"/>
        <a:font script="Hans" typeface="Source Han Serif C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lear Sans"/>
        <a:ea typeface=""/>
        <a:cs typeface=""/>
        <a:font script="Jpan" typeface="HG明朝B"/>
        <a:font script="Hang" typeface="맑은 고딕"/>
        <a:font script="Hans" typeface="Microsoft YaHe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harma Light">
  <a:themeElements>
    <a:clrScheme name="Pharma">
      <a:dk1>
        <a:srgbClr val="172734"/>
      </a:dk1>
      <a:lt1>
        <a:srgbClr val="FFFFFF"/>
      </a:lt1>
      <a:dk2>
        <a:srgbClr val="5F6770"/>
      </a:dk2>
      <a:lt2>
        <a:srgbClr val="E7E6E6"/>
      </a:lt2>
      <a:accent1>
        <a:srgbClr val="20A0FE"/>
      </a:accent1>
      <a:accent2>
        <a:srgbClr val="FF4949"/>
      </a:accent2>
      <a:accent3>
        <a:srgbClr val="DB3070"/>
      </a:accent3>
      <a:accent4>
        <a:srgbClr val="FAD10B"/>
      </a:accent4>
      <a:accent5>
        <a:srgbClr val="16D0C2"/>
      </a:accent5>
      <a:accent6>
        <a:srgbClr val="28BC5C"/>
      </a:accent6>
      <a:hlink>
        <a:srgbClr val="20A0FE"/>
      </a:hlink>
      <a:folHlink>
        <a:srgbClr val="615FCA"/>
      </a:folHlink>
    </a:clrScheme>
    <a:fontScheme name="Pharma">
      <a:majorFont>
        <a:latin typeface="Source Han Serif CN"/>
        <a:ea typeface="Source Han Serif CN"/>
        <a:cs typeface=""/>
      </a:majorFont>
      <a:minorFont>
        <a:latin typeface="Clear Sans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Source Han Serif C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Microsoft YaHe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Source Han Serif C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"/>
        <a:ea typeface=""/>
        <a:cs typeface=""/>
        <a:font script="Jpan" typeface="游ゴシック"/>
        <a:font script="Hang" typeface="맑은 고딕"/>
        <a:font script="Hans" typeface="Microsoft YaHe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3161</TotalTime>
  <Words>1382</Words>
  <Application>Microsoft Office PowerPoint</Application>
  <PresentationFormat>宽屏</PresentationFormat>
  <Paragraphs>117</Paragraphs>
  <Slides>51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51</vt:i4>
      </vt:variant>
    </vt:vector>
  </HeadingPairs>
  <TitlesOfParts>
    <vt:vector size="65" baseType="lpstr">
      <vt:lpstr>Clear Sans</vt:lpstr>
      <vt:lpstr>GT America Trial</vt:lpstr>
      <vt:lpstr>GT America Trial Light</vt:lpstr>
      <vt:lpstr>GT Sectra Trial</vt:lpstr>
      <vt:lpstr>GT Sectra Trial Medium</vt:lpstr>
      <vt:lpstr>Source Han Serif CN</vt:lpstr>
      <vt:lpstr>宋体</vt:lpstr>
      <vt:lpstr>微软雅黑</vt:lpstr>
      <vt:lpstr>微软雅黑</vt:lpstr>
      <vt:lpstr>Arial</vt:lpstr>
      <vt:lpstr>Helvetica</vt:lpstr>
      <vt:lpstr>Wingdings</vt:lpstr>
      <vt:lpstr>Pharma Dark</vt:lpstr>
      <vt:lpstr>Pharma Light</vt:lpstr>
      <vt:lpstr>中山大学附属肿瘤医院  临床试验随机化系统建库及使用手册</vt:lpstr>
      <vt:lpstr>1. Account 端项目创建与授权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IWRS 端项目设计与使用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李青涛</dc:creator>
  <cp:lastModifiedBy>jb</cp:lastModifiedBy>
  <cp:revision>657</cp:revision>
  <dcterms:created xsi:type="dcterms:W3CDTF">2018-11-21T07:16:00Z</dcterms:created>
  <dcterms:modified xsi:type="dcterms:W3CDTF">2022-01-05T06:58:18Z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